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66" r:id="rId3"/>
    <p:sldId id="257" r:id="rId4"/>
    <p:sldId id="265" r:id="rId5"/>
    <p:sldId id="263" r:id="rId6"/>
    <p:sldId id="264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A95F4D0-BC7D-4D43-A2A7-797F28FD130C}" type="datetimeFigureOut">
              <a:rPr lang="fr-FR" smtClean="0"/>
              <a:t>03/02/2016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414CB18-440E-4DED-93DF-014865345D1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692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D8ABE-EC07-427F-9D7F-260DECDAD442}" type="datetimeFigureOut">
              <a:rPr lang="fr-FR" smtClean="0"/>
              <a:t>03/02/2016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649D3FC-0BCE-4E34-BBB2-48736F94EC60}" type="slidenum">
              <a:rPr lang="fr-FR" smtClean="0"/>
              <a:t>‹#›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D8ABE-EC07-427F-9D7F-260DECDAD442}" type="datetimeFigureOut">
              <a:rPr lang="fr-FR" smtClean="0"/>
              <a:t>03/02/2016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9D3FC-0BCE-4E34-BBB2-48736F94EC6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D8ABE-EC07-427F-9D7F-260DECDAD442}" type="datetimeFigureOut">
              <a:rPr lang="fr-FR" smtClean="0"/>
              <a:t>03/02/2016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9D3FC-0BCE-4E34-BBB2-48736F94EC6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D8ABE-EC07-427F-9D7F-260DECDAD442}" type="datetimeFigureOut">
              <a:rPr lang="fr-FR" smtClean="0"/>
              <a:t>03/02/2016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9D3FC-0BCE-4E34-BBB2-48736F94EC6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D8ABE-EC07-427F-9D7F-260DECDAD442}" type="datetimeFigureOut">
              <a:rPr lang="fr-FR" smtClean="0"/>
              <a:t>03/02/2016</a:t>
            </a:fld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9D3FC-0BCE-4E34-BBB2-48736F94EC60}" type="slidenum">
              <a:rPr lang="fr-FR" smtClean="0"/>
              <a:t>‹#›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D8ABE-EC07-427F-9D7F-260DECDAD442}" type="datetimeFigureOut">
              <a:rPr lang="fr-FR" smtClean="0"/>
              <a:t>03/02/2016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9D3FC-0BCE-4E34-BBB2-48736F94EC6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D8ABE-EC07-427F-9D7F-260DECDAD442}" type="datetimeFigureOut">
              <a:rPr lang="fr-FR" smtClean="0"/>
              <a:t>03/02/2016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9D3FC-0BCE-4E34-BBB2-48736F94EC6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D8ABE-EC07-427F-9D7F-260DECDAD442}" type="datetimeFigureOut">
              <a:rPr lang="fr-FR" smtClean="0"/>
              <a:t>03/02/2016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9D3FC-0BCE-4E34-BBB2-48736F94EC6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D8ABE-EC07-427F-9D7F-260DECDAD442}" type="datetimeFigureOut">
              <a:rPr lang="fr-FR" smtClean="0"/>
              <a:t>03/02/2016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9D3FC-0BCE-4E34-BBB2-48736F94EC6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D8ABE-EC07-427F-9D7F-260DECDAD442}" type="datetimeFigureOut">
              <a:rPr lang="fr-FR" smtClean="0"/>
              <a:t>03/02/2016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9D3FC-0BCE-4E34-BBB2-48736F94EC60}" type="slidenum">
              <a:rPr lang="fr-FR" smtClean="0"/>
              <a:t>‹#›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D8ABE-EC07-427F-9D7F-260DECDAD442}" type="datetimeFigureOut">
              <a:rPr lang="fr-FR" smtClean="0"/>
              <a:t>03/02/2016</a:t>
            </a:fld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9D3FC-0BCE-4E34-BBB2-48736F94EC60}" type="slidenum">
              <a:rPr lang="fr-FR" smtClean="0"/>
              <a:t>‹#›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E2D8ABE-EC07-427F-9D7F-260DECDAD442}" type="datetimeFigureOut">
              <a:rPr lang="fr-FR" smtClean="0"/>
              <a:t>03/02/2016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649D3FC-0BCE-4E34-BBB2-48736F94EC60}" type="slidenum">
              <a:rPr lang="fr-FR" smtClean="0"/>
              <a:t>‹#›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 </a:t>
            </a:r>
            <a:r>
              <a:rPr lang="fr-FR" dirty="0" err="1" smtClean="0"/>
              <a:t>subjunctif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7054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Cornerstone</a:t>
            </a:r>
            <a:r>
              <a:rPr lang="fr-FR" dirty="0" smtClean="0"/>
              <a:t> Verbes</a:t>
            </a:r>
            <a:endParaRPr lang="fr-F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8815337"/>
              </p:ext>
            </p:extLst>
          </p:nvPr>
        </p:nvGraphicFramePr>
        <p:xfrm>
          <a:off x="457200" y="1600200"/>
          <a:ext cx="8229600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09274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Avoir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Etre</a:t>
                      </a:r>
                      <a:endParaRPr lang="fr-FR" sz="2000" dirty="0"/>
                    </a:p>
                  </a:txBody>
                  <a:tcPr/>
                </a:tc>
              </a:tr>
              <a:tr h="1983406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 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/>
                </a:tc>
              </a:tr>
              <a:tr h="409274">
                <a:tc>
                  <a:txBody>
                    <a:bodyPr/>
                    <a:lstStyle/>
                    <a:p>
                      <a:pPr algn="ctr"/>
                      <a:r>
                        <a:rPr lang="fr-F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Aller</a:t>
                      </a:r>
                      <a:endParaRPr lang="fr-FR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Faire</a:t>
                      </a:r>
                      <a:endParaRPr lang="fr-FR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1983406"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2057400"/>
            <a:ext cx="4038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Aie		Ayons</a:t>
            </a:r>
            <a:endParaRPr lang="fr-FR" sz="2800" dirty="0"/>
          </a:p>
          <a:p>
            <a:r>
              <a:rPr lang="fr-FR" sz="2800" dirty="0" smtClean="0"/>
              <a:t>Aies		Ayez</a:t>
            </a:r>
            <a:endParaRPr lang="fr-FR" sz="2800" dirty="0"/>
          </a:p>
          <a:p>
            <a:r>
              <a:rPr lang="fr-FR" sz="2800" dirty="0" smtClean="0"/>
              <a:t>Ait		Aient</a:t>
            </a:r>
            <a:endParaRPr lang="fr-FR" sz="2800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2057400"/>
            <a:ext cx="4038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Sois		Soyons</a:t>
            </a:r>
            <a:endParaRPr lang="fr-FR" sz="2800" dirty="0"/>
          </a:p>
          <a:p>
            <a:r>
              <a:rPr lang="fr-FR" sz="2800" dirty="0" smtClean="0"/>
              <a:t>Sois		Soyez</a:t>
            </a:r>
            <a:endParaRPr lang="fr-FR" sz="2800" dirty="0"/>
          </a:p>
          <a:p>
            <a:r>
              <a:rPr lang="fr-FR" sz="2800" dirty="0" smtClean="0"/>
              <a:t>Soit		Soient</a:t>
            </a:r>
            <a:endParaRPr lang="fr-FR" sz="2800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4343400"/>
            <a:ext cx="4038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Aille		Allions</a:t>
            </a:r>
            <a:endParaRPr lang="fr-FR" sz="2800" dirty="0"/>
          </a:p>
          <a:p>
            <a:r>
              <a:rPr lang="fr-FR" sz="2800" dirty="0" smtClean="0"/>
              <a:t>Ailles		Alliez</a:t>
            </a:r>
            <a:endParaRPr lang="fr-FR" sz="2800" dirty="0"/>
          </a:p>
          <a:p>
            <a:r>
              <a:rPr lang="fr-FR" sz="2800" dirty="0" smtClean="0"/>
              <a:t>Aille		Allient</a:t>
            </a:r>
            <a:endParaRPr lang="fr-FR" sz="2800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7" name="TextBox 6"/>
          <p:cNvSpPr txBox="1"/>
          <p:nvPr/>
        </p:nvSpPr>
        <p:spPr>
          <a:xfrm>
            <a:off x="4637843" y="4354458"/>
            <a:ext cx="4038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Fasse	Fassions</a:t>
            </a:r>
            <a:endParaRPr lang="fr-FR" sz="2800" dirty="0"/>
          </a:p>
          <a:p>
            <a:r>
              <a:rPr lang="fr-FR" sz="2800" dirty="0" smtClean="0"/>
              <a:t>Fasses	Fassiez</a:t>
            </a:r>
            <a:endParaRPr lang="fr-FR" sz="2800" dirty="0"/>
          </a:p>
          <a:p>
            <a:r>
              <a:rPr lang="fr-FR" sz="2800" dirty="0" smtClean="0"/>
              <a:t>Fasse	Fassent</a:t>
            </a:r>
            <a:endParaRPr lang="fr-FR" sz="2800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1600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common</a:t>
            </a:r>
            <a:r>
              <a:rPr lang="fr-FR" dirty="0" smtClean="0"/>
              <a:t> </a:t>
            </a:r>
            <a:r>
              <a:rPr lang="fr-FR" dirty="0" err="1" smtClean="0"/>
              <a:t>verbs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Pouvoir – </a:t>
            </a:r>
            <a:r>
              <a:rPr lang="fr-FR" sz="3200" dirty="0" err="1" smtClean="0"/>
              <a:t>puiss</a:t>
            </a:r>
            <a:endParaRPr lang="fr-FR" sz="3200" dirty="0" smtClean="0"/>
          </a:p>
          <a:p>
            <a:r>
              <a:rPr lang="fr-FR" sz="3200" dirty="0" smtClean="0"/>
              <a:t>Savoir – </a:t>
            </a:r>
            <a:r>
              <a:rPr lang="fr-FR" sz="3200" dirty="0" err="1" smtClean="0"/>
              <a:t>sach</a:t>
            </a:r>
            <a:endParaRPr lang="fr-FR" sz="3200" dirty="0" smtClean="0"/>
          </a:p>
          <a:p>
            <a:r>
              <a:rPr lang="fr-FR" sz="3200" dirty="0" smtClean="0"/>
              <a:t>Vouloir – </a:t>
            </a:r>
            <a:r>
              <a:rPr lang="fr-FR" sz="3200" dirty="0" err="1" smtClean="0"/>
              <a:t>veuill</a:t>
            </a:r>
            <a:endParaRPr lang="fr-FR" sz="3200" dirty="0" smtClean="0"/>
          </a:p>
          <a:p>
            <a:r>
              <a:rPr lang="fr-FR" sz="3200" dirty="0" smtClean="0"/>
              <a:t>Prendre – </a:t>
            </a:r>
            <a:r>
              <a:rPr lang="fr-FR" sz="3200" dirty="0" err="1" smtClean="0"/>
              <a:t>prenn</a:t>
            </a:r>
            <a:endParaRPr lang="fr-FR" sz="3200" dirty="0" smtClean="0"/>
          </a:p>
          <a:p>
            <a:r>
              <a:rPr lang="fr-FR" sz="3200" dirty="0" smtClean="0"/>
              <a:t>Recevoir – </a:t>
            </a:r>
            <a:r>
              <a:rPr lang="fr-FR" sz="3200" dirty="0" err="1" smtClean="0"/>
              <a:t>reçoiv</a:t>
            </a:r>
            <a:r>
              <a:rPr lang="fr-FR" sz="3200" dirty="0" smtClean="0"/>
              <a:t> 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91213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When</a:t>
            </a:r>
            <a:r>
              <a:rPr lang="fr-FR" dirty="0" smtClean="0"/>
              <a:t> to use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457200">
              <a:buFont typeface="+mj-lt"/>
              <a:buAutoNum type="arabicPeriod"/>
            </a:pPr>
            <a:r>
              <a:rPr lang="fr-FR" sz="3200" dirty="0" err="1"/>
              <a:t>V</a:t>
            </a:r>
            <a:r>
              <a:rPr lang="fr-FR" sz="3200" dirty="0" err="1" smtClean="0"/>
              <a:t>erb</a:t>
            </a:r>
            <a:r>
              <a:rPr lang="fr-FR" sz="3200" dirty="0" smtClean="0"/>
              <a:t> or expression </a:t>
            </a:r>
            <a:r>
              <a:rPr lang="fr-FR" sz="3200" dirty="0" err="1" smtClean="0"/>
              <a:t>requires</a:t>
            </a:r>
            <a:r>
              <a:rPr lang="fr-FR" sz="3200" dirty="0" smtClean="0"/>
              <a:t> (</a:t>
            </a:r>
            <a:r>
              <a:rPr lang="fr-FR" sz="3200" dirty="0" err="1" smtClean="0"/>
              <a:t>will</a:t>
            </a:r>
            <a:r>
              <a:rPr lang="fr-FR" sz="3200" dirty="0" smtClean="0"/>
              <a:t>/</a:t>
            </a:r>
            <a:r>
              <a:rPr lang="fr-FR" sz="3200" dirty="0" err="1" smtClean="0"/>
              <a:t>doubt</a:t>
            </a:r>
            <a:r>
              <a:rPr lang="fr-FR" sz="3200" dirty="0" smtClean="0"/>
              <a:t>/</a:t>
            </a:r>
            <a:r>
              <a:rPr lang="fr-FR" sz="3200" dirty="0" err="1" smtClean="0"/>
              <a:t>emotion</a:t>
            </a:r>
            <a:r>
              <a:rPr lang="fr-FR" sz="3200" dirty="0" smtClean="0"/>
              <a:t>)</a:t>
            </a:r>
          </a:p>
          <a:p>
            <a:pPr marL="571500" indent="-457200">
              <a:buFont typeface="+mj-lt"/>
              <a:buAutoNum type="arabicPeriod"/>
            </a:pPr>
            <a:r>
              <a:rPr lang="fr-FR" sz="3200" dirty="0" err="1" smtClean="0"/>
              <a:t>Two</a:t>
            </a:r>
            <a:r>
              <a:rPr lang="fr-FR" sz="3200" dirty="0" smtClean="0"/>
              <a:t> </a:t>
            </a:r>
            <a:r>
              <a:rPr lang="fr-FR" sz="3200" dirty="0" err="1" smtClean="0"/>
              <a:t>separate</a:t>
            </a:r>
            <a:r>
              <a:rPr lang="fr-FR" sz="3200" dirty="0" smtClean="0"/>
              <a:t> </a:t>
            </a:r>
            <a:r>
              <a:rPr lang="fr-FR" sz="3200" dirty="0" err="1" smtClean="0"/>
              <a:t>subjects</a:t>
            </a:r>
            <a:r>
              <a:rPr lang="fr-FR" sz="3200" dirty="0" smtClean="0"/>
              <a:t> are </a:t>
            </a:r>
            <a:r>
              <a:rPr lang="fr-FR" sz="3200" dirty="0" err="1" smtClean="0"/>
              <a:t>used</a:t>
            </a:r>
            <a:endParaRPr lang="fr-FR" sz="3200" dirty="0" smtClean="0"/>
          </a:p>
          <a:p>
            <a:pPr marL="571500" indent="-457200">
              <a:buFont typeface="+mj-lt"/>
              <a:buAutoNum type="arabicPeriod"/>
            </a:pPr>
            <a:r>
              <a:rPr lang="fr-FR" sz="3200" dirty="0" smtClean="0"/>
              <a:t>There </a:t>
            </a:r>
            <a:r>
              <a:rPr lang="fr-FR" sz="3200" dirty="0" err="1" smtClean="0"/>
              <a:t>is</a:t>
            </a:r>
            <a:r>
              <a:rPr lang="fr-FR" sz="3200" dirty="0" smtClean="0"/>
              <a:t> a </a:t>
            </a:r>
            <a:r>
              <a:rPr lang="fr-FR" sz="3200" b="1" i="1" dirty="0" smtClean="0"/>
              <a:t>que</a:t>
            </a:r>
          </a:p>
          <a:p>
            <a:pPr marL="571500" indent="-457200">
              <a:buFont typeface="+mj-lt"/>
              <a:buAutoNum type="arabicPeriod"/>
            </a:pPr>
            <a:endParaRPr lang="fr-FR" sz="3200" i="1" dirty="0"/>
          </a:p>
          <a:p>
            <a:pPr marL="114300" indent="0">
              <a:buNone/>
            </a:pPr>
            <a:r>
              <a:rPr lang="fr-FR" sz="3200" i="1" dirty="0" smtClean="0"/>
              <a:t>Modèle:  Je veut que tu </a:t>
            </a:r>
            <a:r>
              <a:rPr lang="fr-FR" sz="3200" b="1" i="1" dirty="0" smtClean="0"/>
              <a:t>sois</a:t>
            </a:r>
            <a:r>
              <a:rPr lang="fr-FR" sz="3200" i="1" dirty="0" smtClean="0"/>
              <a:t> gentil.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76600" y="5073134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#1</a:t>
            </a:r>
            <a:endParaRPr lang="fr-FR" dirty="0"/>
          </a:p>
        </p:txBody>
      </p:sp>
      <p:sp>
        <p:nvSpPr>
          <p:cNvPr id="5" name="TextBox 4"/>
          <p:cNvSpPr txBox="1"/>
          <p:nvPr/>
        </p:nvSpPr>
        <p:spPr>
          <a:xfrm>
            <a:off x="2438400" y="508423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#2</a:t>
            </a:r>
            <a:endParaRPr lang="fr-FR" dirty="0"/>
          </a:p>
        </p:txBody>
      </p:sp>
      <p:sp>
        <p:nvSpPr>
          <p:cNvPr id="6" name="TextBox 5"/>
          <p:cNvSpPr txBox="1"/>
          <p:nvPr/>
        </p:nvSpPr>
        <p:spPr>
          <a:xfrm>
            <a:off x="4779146" y="508423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#2</a:t>
            </a:r>
            <a:endParaRPr lang="fr-FR" dirty="0"/>
          </a:p>
        </p:txBody>
      </p:sp>
      <p:sp>
        <p:nvSpPr>
          <p:cNvPr id="7" name="TextBox 6"/>
          <p:cNvSpPr txBox="1"/>
          <p:nvPr/>
        </p:nvSpPr>
        <p:spPr>
          <a:xfrm>
            <a:off x="4169546" y="508423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#3</a:t>
            </a:r>
            <a:endParaRPr lang="fr-FR" dirty="0"/>
          </a:p>
        </p:txBody>
      </p:sp>
      <p:sp>
        <p:nvSpPr>
          <p:cNvPr id="13" name="TextBox 12"/>
          <p:cNvSpPr txBox="1"/>
          <p:nvPr/>
        </p:nvSpPr>
        <p:spPr>
          <a:xfrm>
            <a:off x="5095783" y="5527933"/>
            <a:ext cx="1565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err="1" smtClean="0"/>
              <a:t>subjunctive</a:t>
            </a:r>
            <a:endParaRPr lang="fr-FR" dirty="0"/>
          </a:p>
        </p:txBody>
      </p:sp>
      <p:sp>
        <p:nvSpPr>
          <p:cNvPr id="14" name="Up Arrow 13"/>
          <p:cNvSpPr/>
          <p:nvPr/>
        </p:nvSpPr>
        <p:spPr>
          <a:xfrm>
            <a:off x="5791200" y="5084230"/>
            <a:ext cx="76200" cy="43801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0021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subjonctif s’Exprime…</a:t>
            </a:r>
            <a:endParaRPr lang="fr-F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2434174"/>
              </p:ext>
            </p:extLst>
          </p:nvPr>
        </p:nvGraphicFramePr>
        <p:xfrm>
          <a:off x="457200" y="1752600"/>
          <a:ext cx="8229600" cy="412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Will – La volonté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Emotion – L’émotion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fr-FR" sz="200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endParaRPr lang="fr-FR" sz="200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endParaRPr lang="fr-FR" sz="200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endParaRPr lang="fr-FR" sz="200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endParaRPr lang="fr-FR" sz="200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Tx/>
                        <a:buChar char="-"/>
                      </a:pPr>
                      <a:endParaRPr lang="fr-FR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Doubt</a:t>
                      </a:r>
                      <a:r>
                        <a:rPr lang="fr-F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– la doute </a:t>
                      </a:r>
                      <a:endParaRPr lang="fr-FR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Tx/>
                        <a:buChar char="-"/>
                      </a:pPr>
                      <a:endParaRPr lang="fr-FR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2133600"/>
            <a:ext cx="40386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2000" dirty="0"/>
              <a:t>Demander que</a:t>
            </a:r>
          </a:p>
          <a:p>
            <a:pPr marL="285750" indent="-285750">
              <a:buFontTx/>
              <a:buChar char="-"/>
            </a:pPr>
            <a:r>
              <a:rPr lang="fr-FR" sz="2000" dirty="0"/>
              <a:t>Désirer que</a:t>
            </a:r>
          </a:p>
          <a:p>
            <a:pPr marL="285750" indent="-285750">
              <a:buFontTx/>
              <a:buChar char="-"/>
            </a:pPr>
            <a:r>
              <a:rPr lang="fr-FR" sz="2000" dirty="0"/>
              <a:t>Exiger que (</a:t>
            </a:r>
            <a:r>
              <a:rPr lang="fr-FR" sz="2000" i="1" dirty="0" err="1"/>
              <a:t>demand</a:t>
            </a:r>
            <a:r>
              <a:rPr lang="fr-FR" sz="2000" dirty="0"/>
              <a:t>)</a:t>
            </a:r>
          </a:p>
          <a:p>
            <a:pPr marL="285750" indent="-285750">
              <a:buFontTx/>
              <a:buChar char="-"/>
            </a:pPr>
            <a:r>
              <a:rPr lang="fr-FR" sz="2000" dirty="0"/>
              <a:t>Préférer que</a:t>
            </a:r>
          </a:p>
          <a:p>
            <a:pPr marL="285750" indent="-285750">
              <a:buFontTx/>
              <a:buChar char="-"/>
            </a:pPr>
            <a:r>
              <a:rPr lang="fr-FR" sz="2000" dirty="0"/>
              <a:t>Suggérer que </a:t>
            </a:r>
          </a:p>
          <a:p>
            <a:pPr marL="285750" indent="-285750">
              <a:buFontTx/>
              <a:buChar char="-"/>
            </a:pPr>
            <a:r>
              <a:rPr lang="fr-FR" sz="2000" dirty="0"/>
              <a:t>Vouloir que</a:t>
            </a:r>
          </a:p>
          <a:p>
            <a:endParaRPr lang="fr-FR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2124255"/>
            <a:ext cx="40386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2000" dirty="0">
                <a:solidFill>
                  <a:schemeClr val="dk1"/>
                </a:solidFill>
              </a:rPr>
              <a:t>Aimer que</a:t>
            </a:r>
          </a:p>
          <a:p>
            <a:pPr marL="285750" indent="-285750">
              <a:buFontTx/>
              <a:buChar char="-"/>
            </a:pPr>
            <a:r>
              <a:rPr lang="fr-FR" sz="2000" dirty="0">
                <a:solidFill>
                  <a:schemeClr val="dk1"/>
                </a:solidFill>
              </a:rPr>
              <a:t>Avoir peur que</a:t>
            </a:r>
          </a:p>
          <a:p>
            <a:pPr marL="285750" indent="-285750">
              <a:buFontTx/>
              <a:buChar char="-"/>
            </a:pPr>
            <a:r>
              <a:rPr lang="fr-FR" sz="2000" dirty="0">
                <a:solidFill>
                  <a:schemeClr val="dk1"/>
                </a:solidFill>
              </a:rPr>
              <a:t>Etre content(e)/ désolé(e)/ étonné(e)/ fâché(e)/fier(e)/ ravi(e)</a:t>
            </a:r>
          </a:p>
          <a:p>
            <a:pPr marL="285750" indent="-285750">
              <a:buFontTx/>
              <a:buChar char="-"/>
            </a:pPr>
            <a:r>
              <a:rPr lang="fr-FR" sz="2000" dirty="0">
                <a:solidFill>
                  <a:schemeClr val="dk1"/>
                </a:solidFill>
              </a:rPr>
              <a:t>Regretter que</a:t>
            </a:r>
          </a:p>
          <a:p>
            <a:endParaRPr lang="fr-FR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4419600"/>
            <a:ext cx="4038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2000" dirty="0">
                <a:solidFill>
                  <a:schemeClr val="dk1"/>
                </a:solidFill>
              </a:rPr>
              <a:t>Douter que</a:t>
            </a:r>
          </a:p>
          <a:p>
            <a:pPr marL="285750" indent="-285750">
              <a:buFontTx/>
              <a:buChar char="-"/>
            </a:pPr>
            <a:r>
              <a:rPr lang="fr-FR" sz="2000" dirty="0">
                <a:solidFill>
                  <a:schemeClr val="dk1"/>
                </a:solidFill>
              </a:rPr>
              <a:t>Ne croire pas que</a:t>
            </a:r>
          </a:p>
          <a:p>
            <a:pPr marL="285750" indent="-285750">
              <a:buFontTx/>
              <a:buChar char="-"/>
            </a:pPr>
            <a:r>
              <a:rPr lang="fr-FR" sz="2000" dirty="0">
                <a:solidFill>
                  <a:schemeClr val="dk1"/>
                </a:solidFill>
              </a:rPr>
              <a:t>Sembler que</a:t>
            </a:r>
          </a:p>
          <a:p>
            <a:pPr marL="285750" indent="-285750">
              <a:buFontTx/>
              <a:buChar char="-"/>
            </a:pPr>
            <a:r>
              <a:rPr lang="fr-FR" sz="2000" dirty="0">
                <a:solidFill>
                  <a:schemeClr val="dk1"/>
                </a:solidFill>
              </a:rPr>
              <a:t>N’être pas vrai/sûr/évident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0981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Negative</a:t>
            </a:r>
            <a:r>
              <a:rPr lang="fr-FR" dirty="0" smtClean="0"/>
              <a:t> or questions </a:t>
            </a:r>
            <a:r>
              <a:rPr lang="fr-FR" dirty="0" err="1" smtClean="0"/>
              <a:t>only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200" dirty="0"/>
          </a:p>
          <a:p>
            <a:r>
              <a:rPr lang="en-US" sz="3200" dirty="0" err="1" smtClean="0"/>
              <a:t>Croire</a:t>
            </a:r>
            <a:endParaRPr lang="en-US" sz="3200" dirty="0" smtClean="0"/>
          </a:p>
          <a:p>
            <a:r>
              <a:rPr lang="en-US" sz="3200" dirty="0" err="1" smtClean="0"/>
              <a:t>Espérer</a:t>
            </a:r>
            <a:endParaRPr lang="en-US" sz="3200" dirty="0" smtClean="0"/>
          </a:p>
          <a:p>
            <a:r>
              <a:rPr lang="en-US" sz="3200" dirty="0" err="1" smtClean="0"/>
              <a:t>Penser</a:t>
            </a:r>
            <a:r>
              <a:rPr lang="en-US" sz="3200" dirty="0" smtClean="0"/>
              <a:t> </a:t>
            </a:r>
            <a:endParaRPr lang="fr-FR" sz="32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5766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Common expressions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52578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Ce n’est pas la peine que…  </a:t>
            </a:r>
            <a:r>
              <a:rPr lang="fr-FR" sz="2800" i="1" dirty="0" err="1" smtClean="0"/>
              <a:t>It’s</a:t>
            </a:r>
            <a:r>
              <a:rPr lang="fr-FR" sz="2800" i="1" dirty="0" smtClean="0"/>
              <a:t> not </a:t>
            </a:r>
            <a:r>
              <a:rPr lang="fr-FR" sz="2800" i="1" dirty="0" err="1" smtClean="0"/>
              <a:t>worth</a:t>
            </a:r>
            <a:r>
              <a:rPr lang="fr-FR" sz="2800" i="1" dirty="0" smtClean="0"/>
              <a:t> the effort…</a:t>
            </a:r>
          </a:p>
          <a:p>
            <a:r>
              <a:rPr lang="fr-FR" sz="2800" dirty="0" smtClean="0"/>
              <a:t>Il est bon que…   </a:t>
            </a:r>
            <a:r>
              <a:rPr lang="fr-FR" sz="2800" i="1" dirty="0" smtClean="0"/>
              <a:t>It </a:t>
            </a:r>
            <a:r>
              <a:rPr lang="fr-FR" sz="2800" i="1" dirty="0" err="1" smtClean="0"/>
              <a:t>is</a:t>
            </a:r>
            <a:r>
              <a:rPr lang="fr-FR" sz="2800" i="1" dirty="0" smtClean="0"/>
              <a:t> good </a:t>
            </a:r>
            <a:r>
              <a:rPr lang="fr-FR" sz="2800" i="1" dirty="0" err="1" smtClean="0"/>
              <a:t>that</a:t>
            </a:r>
            <a:r>
              <a:rPr lang="fr-FR" sz="2800" i="1" dirty="0" smtClean="0"/>
              <a:t>…</a:t>
            </a:r>
          </a:p>
          <a:p>
            <a:r>
              <a:rPr lang="fr-FR" sz="2800" dirty="0" smtClean="0"/>
              <a:t>Il est dommage que…   </a:t>
            </a:r>
            <a:r>
              <a:rPr lang="fr-FR" sz="2800" i="1" dirty="0" smtClean="0"/>
              <a:t>It </a:t>
            </a:r>
            <a:r>
              <a:rPr lang="fr-FR" sz="2800" i="1" dirty="0" err="1" smtClean="0"/>
              <a:t>is</a:t>
            </a:r>
            <a:r>
              <a:rPr lang="fr-FR" sz="2800" i="1" dirty="0" smtClean="0"/>
              <a:t> a </a:t>
            </a:r>
            <a:r>
              <a:rPr lang="fr-FR" sz="2800" i="1" dirty="0" err="1" smtClean="0"/>
              <a:t>shame</a:t>
            </a:r>
            <a:r>
              <a:rPr lang="fr-FR" sz="2800" i="1" dirty="0" smtClean="0"/>
              <a:t> </a:t>
            </a:r>
            <a:r>
              <a:rPr lang="fr-FR" sz="2800" i="1" dirty="0" err="1" smtClean="0"/>
              <a:t>that</a:t>
            </a:r>
            <a:r>
              <a:rPr lang="fr-FR" sz="2800" i="1" dirty="0" smtClean="0"/>
              <a:t>…</a:t>
            </a:r>
          </a:p>
          <a:p>
            <a:r>
              <a:rPr lang="fr-FR" sz="2800" dirty="0" smtClean="0"/>
              <a:t>Il est essentiel que… </a:t>
            </a:r>
            <a:r>
              <a:rPr lang="fr-FR" sz="2800" i="1" dirty="0"/>
              <a:t>It </a:t>
            </a:r>
            <a:r>
              <a:rPr lang="fr-FR" sz="2800" i="1" dirty="0" err="1"/>
              <a:t>is</a:t>
            </a:r>
            <a:r>
              <a:rPr lang="fr-FR" sz="2800" i="1" dirty="0"/>
              <a:t> </a:t>
            </a:r>
            <a:r>
              <a:rPr lang="fr-FR" sz="2800" i="1" dirty="0" err="1" smtClean="0"/>
              <a:t>esssential</a:t>
            </a:r>
            <a:r>
              <a:rPr lang="fr-FR" sz="2800" i="1" dirty="0" smtClean="0"/>
              <a:t> </a:t>
            </a:r>
            <a:r>
              <a:rPr lang="fr-FR" sz="2800" i="1" dirty="0" err="1" smtClean="0"/>
              <a:t>that</a:t>
            </a:r>
            <a:r>
              <a:rPr lang="fr-FR" sz="2800" i="1" dirty="0" smtClean="0"/>
              <a:t>…</a:t>
            </a:r>
          </a:p>
          <a:p>
            <a:r>
              <a:rPr lang="fr-FR" sz="2800" dirty="0" smtClean="0"/>
              <a:t>Il est étonnant que… </a:t>
            </a:r>
            <a:r>
              <a:rPr lang="fr-FR" sz="2800" i="1" dirty="0"/>
              <a:t>It </a:t>
            </a:r>
            <a:r>
              <a:rPr lang="fr-FR" sz="2800" i="1" dirty="0" err="1"/>
              <a:t>is</a:t>
            </a:r>
            <a:r>
              <a:rPr lang="fr-FR" sz="2800" i="1" dirty="0"/>
              <a:t> </a:t>
            </a:r>
            <a:r>
              <a:rPr lang="fr-FR" sz="2800" i="1" dirty="0" err="1" smtClean="0"/>
              <a:t>surprising</a:t>
            </a:r>
            <a:r>
              <a:rPr lang="fr-FR" sz="2800" i="1" dirty="0" smtClean="0"/>
              <a:t> </a:t>
            </a:r>
            <a:r>
              <a:rPr lang="fr-FR" sz="2800" i="1" dirty="0" err="1" smtClean="0"/>
              <a:t>that</a:t>
            </a:r>
            <a:r>
              <a:rPr lang="fr-FR" sz="2800" dirty="0" smtClean="0"/>
              <a:t>…</a:t>
            </a:r>
          </a:p>
          <a:p>
            <a:r>
              <a:rPr lang="fr-FR" sz="2800" dirty="0" smtClean="0"/>
              <a:t>Il est important que… </a:t>
            </a:r>
            <a:r>
              <a:rPr lang="fr-FR" sz="2800" i="1" dirty="0"/>
              <a:t>It </a:t>
            </a:r>
            <a:r>
              <a:rPr lang="fr-FR" sz="2800" i="1" dirty="0" err="1"/>
              <a:t>is</a:t>
            </a:r>
            <a:r>
              <a:rPr lang="fr-FR" sz="2800" i="1" dirty="0"/>
              <a:t> </a:t>
            </a:r>
            <a:r>
              <a:rPr lang="fr-FR" sz="2800" i="1" dirty="0" smtClean="0"/>
              <a:t>important </a:t>
            </a:r>
            <a:r>
              <a:rPr lang="fr-FR" sz="2800" i="1" dirty="0" err="1" smtClean="0"/>
              <a:t>that</a:t>
            </a:r>
            <a:r>
              <a:rPr lang="fr-FR" sz="2800" dirty="0" smtClean="0"/>
              <a:t>…</a:t>
            </a:r>
          </a:p>
          <a:p>
            <a:r>
              <a:rPr lang="fr-FR" sz="2800" dirty="0" smtClean="0"/>
              <a:t>Il est indispensable que… </a:t>
            </a:r>
            <a:r>
              <a:rPr lang="fr-FR" sz="2800" i="1" dirty="0"/>
              <a:t>It </a:t>
            </a:r>
            <a:r>
              <a:rPr lang="fr-FR" sz="2800" i="1" dirty="0" err="1"/>
              <a:t>is</a:t>
            </a:r>
            <a:r>
              <a:rPr lang="fr-FR" sz="2800" i="1" dirty="0"/>
              <a:t> </a:t>
            </a:r>
            <a:r>
              <a:rPr lang="fr-FR" sz="2800" i="1" dirty="0" smtClean="0"/>
              <a:t>essential </a:t>
            </a:r>
            <a:r>
              <a:rPr lang="fr-FR" sz="2800" i="1" dirty="0" err="1" smtClean="0"/>
              <a:t>that</a:t>
            </a:r>
            <a:r>
              <a:rPr lang="fr-FR" sz="2800" dirty="0" smtClean="0"/>
              <a:t>…</a:t>
            </a:r>
          </a:p>
          <a:p>
            <a:r>
              <a:rPr lang="fr-FR" sz="2800" dirty="0" smtClean="0"/>
              <a:t>Il est nécessaire que… </a:t>
            </a:r>
            <a:r>
              <a:rPr lang="fr-FR" sz="2800" i="1" dirty="0"/>
              <a:t>It </a:t>
            </a:r>
            <a:r>
              <a:rPr lang="fr-FR" sz="2800" i="1" dirty="0" err="1"/>
              <a:t>is</a:t>
            </a:r>
            <a:r>
              <a:rPr lang="fr-FR" sz="2800" i="1" dirty="0"/>
              <a:t> </a:t>
            </a:r>
            <a:r>
              <a:rPr lang="fr-FR" sz="2800" i="1" dirty="0" err="1" smtClean="0"/>
              <a:t>necessary</a:t>
            </a:r>
            <a:r>
              <a:rPr lang="fr-FR" sz="2800" i="1" dirty="0" smtClean="0"/>
              <a:t> </a:t>
            </a:r>
            <a:r>
              <a:rPr lang="fr-FR" sz="2800" i="1" dirty="0" err="1" smtClean="0"/>
              <a:t>that</a:t>
            </a:r>
            <a:r>
              <a:rPr lang="fr-FR" sz="2800" dirty="0" smtClean="0"/>
              <a:t>…</a:t>
            </a:r>
          </a:p>
          <a:p>
            <a:r>
              <a:rPr lang="fr-FR" sz="2800" dirty="0" smtClean="0"/>
              <a:t>Il est possible que… </a:t>
            </a:r>
            <a:r>
              <a:rPr lang="fr-FR" sz="2800" i="1" dirty="0"/>
              <a:t>It </a:t>
            </a:r>
            <a:r>
              <a:rPr lang="fr-FR" sz="2800" i="1" dirty="0" err="1"/>
              <a:t>is</a:t>
            </a:r>
            <a:r>
              <a:rPr lang="fr-FR" sz="2800" i="1" dirty="0"/>
              <a:t> </a:t>
            </a:r>
            <a:r>
              <a:rPr lang="fr-FR" sz="2800" i="1" dirty="0" smtClean="0"/>
              <a:t>possible </a:t>
            </a:r>
            <a:r>
              <a:rPr lang="fr-FR" sz="2800" i="1" dirty="0" err="1" smtClean="0"/>
              <a:t>that</a:t>
            </a:r>
            <a:r>
              <a:rPr lang="fr-FR" sz="2800" dirty="0" smtClean="0"/>
              <a:t>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5018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The </a:t>
            </a:r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most</a:t>
            </a:r>
            <a:r>
              <a:rPr lang="fr-FR" dirty="0"/>
              <a:t> </a:t>
            </a:r>
            <a:r>
              <a:rPr lang="fr-FR" dirty="0" err="1"/>
              <a:t>common</a:t>
            </a:r>
            <a:r>
              <a:rPr lang="fr-FR" dirty="0"/>
              <a:t>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sz="3200" dirty="0"/>
              <a:t>Il faut que</a:t>
            </a:r>
            <a:r>
              <a:rPr lang="fr-FR" sz="3200" dirty="0" smtClean="0"/>
              <a:t>…  </a:t>
            </a:r>
            <a:r>
              <a:rPr lang="fr-FR" sz="3200" i="1" dirty="0" smtClean="0"/>
              <a:t>It </a:t>
            </a:r>
            <a:r>
              <a:rPr lang="fr-FR" sz="3200" i="1" dirty="0" err="1" smtClean="0"/>
              <a:t>is</a:t>
            </a:r>
            <a:r>
              <a:rPr lang="fr-FR" sz="3200" i="1" dirty="0" smtClean="0"/>
              <a:t> </a:t>
            </a:r>
            <a:r>
              <a:rPr lang="fr-FR" sz="3200" i="1" dirty="0" err="1" smtClean="0"/>
              <a:t>necessary</a:t>
            </a:r>
            <a:r>
              <a:rPr lang="fr-FR" sz="3200" i="1" dirty="0" smtClean="0"/>
              <a:t> </a:t>
            </a:r>
            <a:r>
              <a:rPr lang="fr-FR" sz="3200" i="1" dirty="0" err="1" smtClean="0"/>
              <a:t>that</a:t>
            </a:r>
            <a:r>
              <a:rPr lang="fr-FR" sz="3200" dirty="0" smtClean="0"/>
              <a:t>…</a:t>
            </a:r>
          </a:p>
          <a:p>
            <a:pPr lvl="1"/>
            <a:r>
              <a:rPr lang="fr-FR" sz="2800" dirty="0" smtClean="0"/>
              <a:t>Il fallait que… </a:t>
            </a:r>
            <a:r>
              <a:rPr lang="fr-FR" sz="2800" i="1" dirty="0" smtClean="0"/>
              <a:t>It </a:t>
            </a:r>
            <a:r>
              <a:rPr lang="fr-FR" sz="2800" i="1" dirty="0" err="1" smtClean="0"/>
              <a:t>was</a:t>
            </a:r>
            <a:r>
              <a:rPr lang="fr-FR" sz="2800" i="1" dirty="0" smtClean="0"/>
              <a:t> </a:t>
            </a:r>
            <a:r>
              <a:rPr lang="fr-FR" sz="2800" i="1" dirty="0" err="1" smtClean="0"/>
              <a:t>necessary</a:t>
            </a:r>
            <a:r>
              <a:rPr lang="fr-FR" sz="2800" i="1" dirty="0" smtClean="0"/>
              <a:t> </a:t>
            </a:r>
            <a:r>
              <a:rPr lang="fr-FR" sz="2800" i="1" dirty="0" err="1" smtClean="0"/>
              <a:t>that</a:t>
            </a:r>
            <a:r>
              <a:rPr lang="fr-FR" sz="2800" dirty="0" smtClean="0"/>
              <a:t>…</a:t>
            </a:r>
            <a:endParaRPr lang="fr-FR" sz="2800" dirty="0"/>
          </a:p>
          <a:p>
            <a:endParaRPr lang="fr-FR" sz="3200" dirty="0"/>
          </a:p>
          <a:p>
            <a:r>
              <a:rPr lang="fr-FR" sz="3200" dirty="0"/>
              <a:t>Il vaut mieux que</a:t>
            </a:r>
            <a:r>
              <a:rPr lang="fr-FR" sz="3200" dirty="0" smtClean="0"/>
              <a:t>…  </a:t>
            </a:r>
            <a:r>
              <a:rPr lang="fr-FR" sz="3200" i="1" dirty="0" smtClean="0"/>
              <a:t>It </a:t>
            </a:r>
            <a:r>
              <a:rPr lang="fr-FR" sz="3200" i="1" dirty="0" err="1" smtClean="0"/>
              <a:t>is</a:t>
            </a:r>
            <a:r>
              <a:rPr lang="fr-FR" sz="3200" i="1" dirty="0" smtClean="0"/>
              <a:t> </a:t>
            </a:r>
            <a:r>
              <a:rPr lang="fr-FR" sz="3200" i="1" dirty="0" err="1" smtClean="0"/>
              <a:t>better</a:t>
            </a:r>
            <a:r>
              <a:rPr lang="fr-FR" sz="3200" i="1" dirty="0" smtClean="0"/>
              <a:t> </a:t>
            </a:r>
            <a:r>
              <a:rPr lang="fr-FR" sz="3200" i="1" dirty="0" err="1" smtClean="0"/>
              <a:t>that</a:t>
            </a:r>
            <a:r>
              <a:rPr lang="fr-FR" sz="3200" dirty="0" smtClean="0"/>
              <a:t>…</a:t>
            </a:r>
          </a:p>
          <a:p>
            <a:pPr lvl="1"/>
            <a:r>
              <a:rPr lang="fr-FR" sz="2800" dirty="0" smtClean="0"/>
              <a:t>Il valait mieux que…  </a:t>
            </a:r>
            <a:r>
              <a:rPr lang="fr-FR" sz="2800" i="1" dirty="0" smtClean="0"/>
              <a:t>It </a:t>
            </a:r>
            <a:r>
              <a:rPr lang="fr-FR" sz="2800" i="1" dirty="0" err="1" smtClean="0"/>
              <a:t>was</a:t>
            </a:r>
            <a:r>
              <a:rPr lang="fr-FR" sz="2800" i="1" dirty="0" smtClean="0"/>
              <a:t> </a:t>
            </a:r>
            <a:r>
              <a:rPr lang="fr-FR" sz="2800" i="1" dirty="0" err="1" smtClean="0"/>
              <a:t>better</a:t>
            </a:r>
            <a:r>
              <a:rPr lang="fr-FR" sz="2800" i="1" dirty="0" smtClean="0"/>
              <a:t> </a:t>
            </a:r>
            <a:r>
              <a:rPr lang="fr-FR" sz="2800" i="1" dirty="0" err="1" smtClean="0"/>
              <a:t>that</a:t>
            </a:r>
            <a:r>
              <a:rPr lang="fr-FR" sz="2800" i="1" dirty="0" smtClean="0"/>
              <a:t>…</a:t>
            </a:r>
            <a:endParaRPr lang="fr-FR" sz="2800" i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7552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Formation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200" dirty="0" err="1" smtClean="0"/>
              <a:t>Take</a:t>
            </a:r>
            <a:r>
              <a:rPr lang="fr-FR" sz="3200" dirty="0" smtClean="0"/>
              <a:t> ils/elles stem of </a:t>
            </a:r>
            <a:r>
              <a:rPr lang="fr-FR" sz="3200" dirty="0" err="1" smtClean="0"/>
              <a:t>present</a:t>
            </a:r>
            <a:r>
              <a:rPr lang="fr-FR" sz="3200" dirty="0" smtClean="0"/>
              <a:t> to </a:t>
            </a:r>
            <a:r>
              <a:rPr lang="fr-FR" sz="3200" dirty="0" err="1" smtClean="0"/>
              <a:t>add</a:t>
            </a:r>
            <a:r>
              <a:rPr lang="fr-FR" sz="3200" dirty="0" smtClean="0"/>
              <a:t> </a:t>
            </a:r>
            <a:r>
              <a:rPr lang="fr-FR" sz="3200" dirty="0" err="1" smtClean="0"/>
              <a:t>subjunctive</a:t>
            </a:r>
            <a:r>
              <a:rPr lang="fr-FR" sz="3200" dirty="0" smtClean="0"/>
              <a:t> </a:t>
            </a:r>
            <a:r>
              <a:rPr lang="fr-FR" sz="3200" dirty="0" err="1" smtClean="0"/>
              <a:t>endings</a:t>
            </a:r>
            <a:endParaRPr lang="fr-FR" sz="3200" dirty="0" smtClean="0"/>
          </a:p>
          <a:p>
            <a:endParaRPr lang="fr-FR" sz="3200" dirty="0"/>
          </a:p>
          <a:p>
            <a:r>
              <a:rPr lang="fr-FR" sz="3200" dirty="0" smtClean="0"/>
              <a:t>For nous/vous, use imparfait </a:t>
            </a:r>
            <a:r>
              <a:rPr lang="fr-FR" sz="3200" dirty="0" err="1" smtClean="0"/>
              <a:t>forms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771809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Terminaisons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endParaRPr lang="en-US" dirty="0"/>
          </a:p>
          <a:p>
            <a:pPr fontAlgn="t"/>
            <a:r>
              <a:rPr lang="en-US" sz="3200" b="1" dirty="0"/>
              <a:t>e</a:t>
            </a:r>
          </a:p>
          <a:p>
            <a:pPr fontAlgn="t"/>
            <a:r>
              <a:rPr lang="fr-FR" sz="3200" b="1" dirty="0" smtClean="0"/>
              <a:t>es</a:t>
            </a:r>
            <a:endParaRPr lang="en-US" sz="3200" dirty="0"/>
          </a:p>
          <a:p>
            <a:pPr fontAlgn="t"/>
            <a:r>
              <a:rPr lang="fr-FR" sz="3200" b="1" dirty="0" smtClean="0"/>
              <a:t>e</a:t>
            </a:r>
            <a:endParaRPr lang="en-US" sz="3200" dirty="0"/>
          </a:p>
          <a:p>
            <a:pPr fontAlgn="t"/>
            <a:r>
              <a:rPr lang="fr-FR" sz="3200" b="1" dirty="0" smtClean="0"/>
              <a:t>ions</a:t>
            </a:r>
            <a:endParaRPr lang="en-US" sz="3200" dirty="0"/>
          </a:p>
          <a:p>
            <a:pPr fontAlgn="t"/>
            <a:r>
              <a:rPr lang="fr-FR" sz="3200" b="1" dirty="0" err="1" smtClean="0"/>
              <a:t>iez</a:t>
            </a:r>
            <a:endParaRPr lang="en-US" sz="3200" dirty="0"/>
          </a:p>
          <a:p>
            <a:pPr fontAlgn="t"/>
            <a:r>
              <a:rPr lang="fr-FR" sz="3200" b="1" dirty="0" err="1"/>
              <a:t>ent</a:t>
            </a:r>
            <a:endParaRPr lang="en-US" sz="3200" dirty="0"/>
          </a:p>
          <a:p>
            <a:endParaRPr lang="fr-FR" dirty="0"/>
          </a:p>
        </p:txBody>
      </p:sp>
      <p:sp>
        <p:nvSpPr>
          <p:cNvPr id="5" name="TextBox 4"/>
          <p:cNvSpPr txBox="1"/>
          <p:nvPr/>
        </p:nvSpPr>
        <p:spPr>
          <a:xfrm>
            <a:off x="3124200" y="3200400"/>
            <a:ext cx="419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Pour </a:t>
            </a:r>
            <a:r>
              <a:rPr lang="fr-FR" sz="3600" u="sng" dirty="0" smtClean="0"/>
              <a:t>tous</a:t>
            </a:r>
            <a:r>
              <a:rPr lang="fr-FR" sz="3600" dirty="0" smtClean="0"/>
              <a:t> les verbes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77236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 exemple…</a:t>
            </a:r>
            <a:endParaRPr lang="fr-FR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9125800"/>
              </p:ext>
            </p:extLst>
          </p:nvPr>
        </p:nvGraphicFramePr>
        <p:xfrm>
          <a:off x="457200" y="1752600"/>
          <a:ext cx="82296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Parler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Finir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Attendre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que je/j’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parl</a:t>
                      </a:r>
                      <a:r>
                        <a:rPr lang="fr-FR" sz="2800" b="1" u="sng" dirty="0" smtClean="0"/>
                        <a:t>e</a:t>
                      </a:r>
                      <a:endParaRPr lang="fr-FR" sz="2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finiss</a:t>
                      </a:r>
                      <a:r>
                        <a:rPr lang="fr-FR" sz="2800" u="sng" dirty="0" smtClean="0"/>
                        <a:t>e</a:t>
                      </a:r>
                      <a:endParaRPr lang="fr-FR" sz="28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attend</a:t>
                      </a:r>
                      <a:r>
                        <a:rPr lang="fr-FR" sz="2800" b="1" u="sng" dirty="0" smtClean="0"/>
                        <a:t>e</a:t>
                      </a:r>
                      <a:endParaRPr lang="fr-FR" sz="2800" b="1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que tu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parl</a:t>
                      </a:r>
                      <a:r>
                        <a:rPr lang="fr-FR" sz="2800" b="1" u="sng" dirty="0" smtClean="0"/>
                        <a:t>es</a:t>
                      </a:r>
                      <a:endParaRPr lang="fr-FR" sz="2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finiss</a:t>
                      </a:r>
                      <a:r>
                        <a:rPr lang="fr-FR" sz="2800" u="sng" dirty="0" smtClean="0"/>
                        <a:t>es</a:t>
                      </a:r>
                      <a:endParaRPr lang="fr-FR" sz="28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attend</a:t>
                      </a:r>
                      <a:r>
                        <a:rPr lang="fr-FR" sz="2800" b="1" u="sng" dirty="0" smtClean="0"/>
                        <a:t>es</a:t>
                      </a:r>
                      <a:r>
                        <a:rPr lang="fr-FR" sz="2800" b="1" dirty="0" smtClean="0"/>
                        <a:t>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qu’il/elle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parl</a:t>
                      </a:r>
                      <a:r>
                        <a:rPr lang="fr-FR" sz="2800" b="1" u="sng" dirty="0" smtClean="0"/>
                        <a:t>e</a:t>
                      </a:r>
                      <a:endParaRPr lang="fr-FR" sz="2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finiss</a:t>
                      </a:r>
                      <a:r>
                        <a:rPr lang="fr-FR" sz="2800" u="sng" dirty="0" smtClean="0"/>
                        <a:t>e</a:t>
                      </a:r>
                      <a:endParaRPr lang="fr-FR" sz="28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attend</a:t>
                      </a:r>
                      <a:r>
                        <a:rPr lang="fr-FR" sz="2800" b="1" u="sng" dirty="0" smtClean="0"/>
                        <a:t>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que nous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rgbClr val="FF0000"/>
                          </a:solidFill>
                        </a:rPr>
                        <a:t>parl</a:t>
                      </a:r>
                      <a:r>
                        <a:rPr lang="fr-FR" sz="2800" u="sng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  <a:endParaRPr lang="fr-FR" sz="2800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rgbClr val="FF0000"/>
                          </a:solidFill>
                        </a:rPr>
                        <a:t>finiss</a:t>
                      </a:r>
                      <a:r>
                        <a:rPr lang="fr-FR" sz="2800" u="sng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  <a:endParaRPr lang="fr-FR" sz="2800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rgbClr val="FF0000"/>
                          </a:solidFill>
                        </a:rPr>
                        <a:t>attend</a:t>
                      </a:r>
                      <a:r>
                        <a:rPr lang="fr-FR" sz="2800" u="sng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que vous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rgbClr val="FF0000"/>
                          </a:solidFill>
                        </a:rPr>
                        <a:t>parl</a:t>
                      </a:r>
                      <a:r>
                        <a:rPr lang="fr-FR" sz="2800" u="sng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  <a:endParaRPr lang="fr-FR" sz="2800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rgbClr val="FF0000"/>
                          </a:solidFill>
                        </a:rPr>
                        <a:t>finiss</a:t>
                      </a:r>
                      <a:r>
                        <a:rPr lang="fr-FR" sz="2800" u="sng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  <a:endParaRPr lang="fr-FR" sz="2800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rgbClr val="FF0000"/>
                          </a:solidFill>
                        </a:rPr>
                        <a:t>attend</a:t>
                      </a:r>
                      <a:r>
                        <a:rPr lang="fr-FR" sz="2800" u="sng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qu’il/elles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parl</a:t>
                      </a:r>
                      <a:r>
                        <a:rPr lang="fr-FR" sz="2800" b="1" u="sng" dirty="0" smtClean="0"/>
                        <a:t>ent</a:t>
                      </a:r>
                      <a:endParaRPr lang="fr-FR" sz="2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finiss</a:t>
                      </a:r>
                      <a:r>
                        <a:rPr lang="fr-FR" sz="2800" b="1" u="sng" dirty="0" smtClean="0"/>
                        <a:t>ent</a:t>
                      </a:r>
                      <a:endParaRPr lang="fr-FR" sz="2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attend</a:t>
                      </a:r>
                      <a:r>
                        <a:rPr lang="fr-FR" sz="2800" b="1" u="sng" dirty="0" smtClean="0"/>
                        <a:t>ent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29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276</TotalTime>
  <Words>337</Words>
  <Application>Microsoft Office PowerPoint</Application>
  <PresentationFormat>On-screen Show (4:3)</PresentationFormat>
  <Paragraphs>124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Apothecary</vt:lpstr>
      <vt:lpstr>Le subjunctif</vt:lpstr>
      <vt:lpstr>When to use</vt:lpstr>
      <vt:lpstr>Le subjonctif s’Exprime…</vt:lpstr>
      <vt:lpstr>Negative or questions only</vt:lpstr>
      <vt:lpstr>Common expressions</vt:lpstr>
      <vt:lpstr>The two most common expressions</vt:lpstr>
      <vt:lpstr>Formation</vt:lpstr>
      <vt:lpstr>Terminaisons</vt:lpstr>
      <vt:lpstr>Par exemple…</vt:lpstr>
      <vt:lpstr>Cornerstone Verbes</vt:lpstr>
      <vt:lpstr>Other common verbs</vt:lpstr>
    </vt:vector>
  </TitlesOfParts>
  <Company>Everett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subjunctif</dc:title>
  <dc:creator>Organ, Wendy</dc:creator>
  <cp:lastModifiedBy>Organ, Wendy B.</cp:lastModifiedBy>
  <cp:revision>12</cp:revision>
  <cp:lastPrinted>2014-12-16T18:40:03Z</cp:lastPrinted>
  <dcterms:created xsi:type="dcterms:W3CDTF">2014-12-15T18:16:11Z</dcterms:created>
  <dcterms:modified xsi:type="dcterms:W3CDTF">2016-02-03T18:11:37Z</dcterms:modified>
</cp:coreProperties>
</file>